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56" r:id="rId3"/>
    <p:sldId id="257" r:id="rId4"/>
    <p:sldId id="258" r:id="rId5"/>
    <p:sldId id="260" r:id="rId6"/>
    <p:sldId id="259" r:id="rId7"/>
    <p:sldId id="261" r:id="rId8"/>
    <p:sldId id="262" r:id="rId9"/>
    <p:sldId id="263" r:id="rId10"/>
    <p:sldId id="264" r:id="rId11"/>
    <p:sldId id="265" r:id="rId12"/>
    <p:sldId id="269" r:id="rId13"/>
    <p:sldId id="279" r:id="rId14"/>
    <p:sldId id="271" r:id="rId15"/>
    <p:sldId id="272" r:id="rId16"/>
    <p:sldId id="266" r:id="rId17"/>
    <p:sldId id="270" r:id="rId18"/>
    <p:sldId id="267" r:id="rId19"/>
    <p:sldId id="273" r:id="rId20"/>
    <p:sldId id="277" r:id="rId21"/>
    <p:sldId id="280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4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91" d="100"/>
          <a:sy n="91" d="100"/>
        </p:scale>
        <p:origin x="-98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7252" y="1285860"/>
            <a:ext cx="77724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Script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7290" y="278605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510D-87B3-48D4-B7E4-8828BEBC17EC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B3EC0-240C-45A4-B4C1-8A57F8EEC3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510D-87B3-48D4-B7E4-8828BEBC17EC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B3EC0-240C-45A4-B4C1-8A57F8EEC3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510D-87B3-48D4-B7E4-8828BEBC17EC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B3EC0-240C-45A4-B4C1-8A57F8EEC3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510D-87B3-48D4-B7E4-8828BEBC17EC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B3EC0-240C-45A4-B4C1-8A57F8EEC3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510D-87B3-48D4-B7E4-8828BEBC17EC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B3EC0-240C-45A4-B4C1-8A57F8EEC3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510D-87B3-48D4-B7E4-8828BEBC17EC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B3EC0-240C-45A4-B4C1-8A57F8EEC3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510D-87B3-48D4-B7E4-8828BEBC17EC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B3EC0-240C-45A4-B4C1-8A57F8EEC3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510D-87B3-48D4-B7E4-8828BEBC17EC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B3EC0-240C-45A4-B4C1-8A57F8EEC3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510D-87B3-48D4-B7E4-8828BEBC17EC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B3EC0-240C-45A4-B4C1-8A57F8EEC3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510D-87B3-48D4-B7E4-8828BEBC17EC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B3EC0-240C-45A4-B4C1-8A57F8EEC3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510D-87B3-48D4-B7E4-8828BEBC17EC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B3EC0-240C-45A4-B4C1-8A57F8EEC3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B510D-87B3-48D4-B7E4-8828BEBC17EC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B3EC0-240C-45A4-B4C1-8A57F8EEC3E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Segoe Scrip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0004C"/>
          </a:solidFill>
          <a:latin typeface="Segoe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004C"/>
          </a:solidFill>
          <a:latin typeface="Segoe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004C"/>
          </a:solidFill>
          <a:latin typeface="Segoe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004C"/>
          </a:solidFill>
          <a:latin typeface="Segoe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004C"/>
          </a:solidFill>
          <a:latin typeface="Segoe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9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1824" y="476672"/>
            <a:ext cx="7772400" cy="1470025"/>
          </a:xfrm>
        </p:spPr>
        <p:txBody>
          <a:bodyPr/>
          <a:lstStyle/>
          <a:p>
            <a:r>
              <a:rPr lang="ru-RU" sz="2800" b="1" dirty="0">
                <a:solidFill>
                  <a:srgbClr val="FFFF00"/>
                </a:solidFill>
              </a:rPr>
              <a:t>МБДОУ г. Иркутска</a:t>
            </a:r>
            <a:br>
              <a:rPr lang="ru-RU" sz="2800" b="1" dirty="0">
                <a:solidFill>
                  <a:srgbClr val="FFFF00"/>
                </a:solidFill>
              </a:rPr>
            </a:br>
            <a:r>
              <a:rPr lang="ru-RU" sz="2800" b="1" dirty="0">
                <a:solidFill>
                  <a:srgbClr val="FFFF00"/>
                </a:solidFill>
              </a:rPr>
              <a:t>Детский сад №115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2276872"/>
            <a:ext cx="6400800" cy="175260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Segoe Script" panose="020B0504020000000003" pitchFamily="34" charset="0"/>
              </a:rPr>
              <a:t>Отчёт по подготовке и оформлению детского сада к Новому году.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20072" y="6021288"/>
            <a:ext cx="3518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Segoe Print" panose="02000600000000000000" pitchFamily="2" charset="0"/>
              </a:rPr>
              <a:t>Подготовила воспитатель</a:t>
            </a:r>
            <a:r>
              <a:rPr lang="en-US" b="1" dirty="0">
                <a:solidFill>
                  <a:srgbClr val="FF0000"/>
                </a:solidFill>
                <a:latin typeface="Segoe Print" panose="02000600000000000000" pitchFamily="2" charset="0"/>
              </a:rPr>
              <a:t>:</a:t>
            </a:r>
            <a:r>
              <a:rPr lang="ru-RU" b="1" dirty="0">
                <a:solidFill>
                  <a:srgbClr val="FF0000"/>
                </a:solidFill>
                <a:latin typeface="Segoe Print" panose="02000600000000000000" pitchFamily="2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Segoe Print" panose="02000600000000000000" pitchFamily="2" charset="0"/>
              </a:rPr>
              <a:t>Парицких</a:t>
            </a:r>
            <a:r>
              <a:rPr lang="ru-RU" b="1" dirty="0">
                <a:solidFill>
                  <a:srgbClr val="FF0000"/>
                </a:solidFill>
                <a:latin typeface="Segoe Print" panose="02000600000000000000" pitchFamily="2" charset="0"/>
              </a:rPr>
              <a:t> Т.А.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931224" cy="1728192"/>
          </a:xfrm>
        </p:spPr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>
                <a:solidFill>
                  <a:srgbClr val="FFFF00"/>
                </a:solidFill>
              </a:rPr>
              <a:t>Г</a:t>
            </a:r>
            <a:r>
              <a:rPr lang="ru-RU" sz="2800" dirty="0" smtClean="0">
                <a:solidFill>
                  <a:srgbClr val="FFFF00"/>
                </a:solidFill>
              </a:rPr>
              <a:t>руппа </a:t>
            </a:r>
            <a:r>
              <a:rPr lang="ru-RU" sz="2800" dirty="0">
                <a:solidFill>
                  <a:srgbClr val="FFFF00"/>
                </a:solidFill>
              </a:rPr>
              <a:t>«Рябинка» </a:t>
            </a:r>
            <a:br>
              <a:rPr lang="ru-RU" sz="2800" dirty="0">
                <a:solidFill>
                  <a:srgbClr val="FFFF00"/>
                </a:solidFill>
              </a:rPr>
            </a:br>
            <a:r>
              <a:rPr lang="ru-RU" sz="2800" dirty="0" smtClean="0">
                <a:solidFill>
                  <a:srgbClr val="FFFF00"/>
                </a:solidFill>
              </a:rPr>
              <a:t>Коллективная  аппликация – плакат – поздравление 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1" r="9279"/>
          <a:stretch/>
        </p:blipFill>
        <p:spPr>
          <a:xfrm>
            <a:off x="757976" y="2074912"/>
            <a:ext cx="7558440" cy="4162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8151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47395"/>
            <a:ext cx="7776864" cy="1431032"/>
          </a:xfrm>
        </p:spPr>
        <p:txBody>
          <a:bodyPr/>
          <a:lstStyle/>
          <a:p>
            <a:r>
              <a:rPr lang="ru-RU" sz="2400" dirty="0" smtClean="0">
                <a:solidFill>
                  <a:srgbClr val="FFFF00"/>
                </a:solidFill>
              </a:rPr>
              <a:t>Группа </a:t>
            </a:r>
            <a:r>
              <a:rPr lang="ru-RU" sz="2400" dirty="0">
                <a:solidFill>
                  <a:srgbClr val="FFFF00"/>
                </a:solidFill>
              </a:rPr>
              <a:t>«Ромашка» </a:t>
            </a:r>
            <a:br>
              <a:rPr lang="ru-RU" sz="2400" dirty="0">
                <a:solidFill>
                  <a:srgbClr val="FFFF00"/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>Коллективное макетирование , </a:t>
            </a:r>
            <a:r>
              <a:rPr lang="ru-RU" sz="2400" dirty="0">
                <a:solidFill>
                  <a:srgbClr val="FFFF00"/>
                </a:solidFill>
              </a:rPr>
              <a:t>р</a:t>
            </a:r>
            <a:r>
              <a:rPr lang="ru-RU" sz="2400" dirty="0" smtClean="0">
                <a:solidFill>
                  <a:srgbClr val="FFFF00"/>
                </a:solidFill>
              </a:rPr>
              <a:t>исование </a:t>
            </a:r>
            <a:r>
              <a:rPr lang="ru-RU" sz="2400" dirty="0">
                <a:solidFill>
                  <a:srgbClr val="FFFF00"/>
                </a:solidFill>
              </a:rPr>
              <a:t>и объемная аппликация</a:t>
            </a:r>
            <a:r>
              <a:rPr lang="ru-RU" sz="2400" dirty="0" smtClean="0">
                <a:solidFill>
                  <a:srgbClr val="FFFF00"/>
                </a:solidFill>
              </a:rPr>
              <a:t>.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3181" r="1" b="10904"/>
          <a:stretch/>
        </p:blipFill>
        <p:spPr>
          <a:xfrm>
            <a:off x="858889" y="2204864"/>
            <a:ext cx="7457527" cy="38884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52629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640960" cy="1575048"/>
          </a:xfrm>
        </p:spPr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</a:rPr>
              <a:t>Группа </a:t>
            </a:r>
            <a:r>
              <a:rPr lang="ru-RU" sz="2800" dirty="0">
                <a:solidFill>
                  <a:srgbClr val="FFFF00"/>
                </a:solidFill>
              </a:rPr>
              <a:t>«Цыплята»</a:t>
            </a:r>
            <a:br>
              <a:rPr lang="ru-RU" sz="2800" dirty="0">
                <a:solidFill>
                  <a:srgbClr val="FFFF00"/>
                </a:solidFill>
              </a:rPr>
            </a:br>
            <a:r>
              <a:rPr lang="ru-RU" sz="2800" dirty="0" smtClean="0">
                <a:solidFill>
                  <a:srgbClr val="FFFF00"/>
                </a:solidFill>
              </a:rPr>
              <a:t>Коллективная  аппликация </a:t>
            </a:r>
            <a:r>
              <a:rPr lang="ru-RU" sz="2800" dirty="0">
                <a:solidFill>
                  <a:srgbClr val="FFFF00"/>
                </a:solidFill>
              </a:rPr>
              <a:t>и </a:t>
            </a:r>
            <a:r>
              <a:rPr lang="ru-RU" sz="2800" dirty="0" smtClean="0">
                <a:solidFill>
                  <a:srgbClr val="FFFF00"/>
                </a:solidFill>
              </a:rPr>
              <a:t>рисование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58" r="11371"/>
          <a:stretch/>
        </p:blipFill>
        <p:spPr>
          <a:xfrm>
            <a:off x="1115616" y="2204864"/>
            <a:ext cx="5832648" cy="39604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263232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682" y="486267"/>
            <a:ext cx="8229600" cy="1426170"/>
          </a:xfrm>
        </p:spPr>
        <p:txBody>
          <a:bodyPr/>
          <a:lstStyle/>
          <a:p>
            <a:r>
              <a:rPr lang="ru-RU" sz="2800" dirty="0">
                <a:solidFill>
                  <a:srgbClr val="FFFF00"/>
                </a:solidFill>
              </a:rPr>
              <a:t>Группа «Ромашка»</a:t>
            </a:r>
            <a:br>
              <a:rPr lang="ru-RU" sz="2800" dirty="0">
                <a:solidFill>
                  <a:srgbClr val="FFFF00"/>
                </a:solidFill>
              </a:rPr>
            </a:br>
            <a:r>
              <a:rPr lang="ru-RU" sz="2800" dirty="0">
                <a:solidFill>
                  <a:srgbClr val="FFFF00"/>
                </a:solidFill>
              </a:rPr>
              <a:t>Коллективная композиция</a:t>
            </a:r>
            <a:br>
              <a:rPr lang="ru-RU" sz="2800" dirty="0">
                <a:solidFill>
                  <a:srgbClr val="FFFF00"/>
                </a:solidFill>
              </a:rPr>
            </a:br>
            <a:r>
              <a:rPr lang="ru-RU" sz="2800" dirty="0">
                <a:solidFill>
                  <a:srgbClr val="FFFF00"/>
                </a:solidFill>
              </a:rPr>
              <a:t>«Новый год зверей»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6675" y="2276872"/>
            <a:ext cx="7043613" cy="39604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41091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895" y="388962"/>
            <a:ext cx="8229600" cy="1143000"/>
          </a:xfrm>
        </p:spPr>
        <p:txBody>
          <a:bodyPr/>
          <a:lstStyle/>
          <a:p>
            <a:r>
              <a:rPr lang="ru-RU" sz="2400" dirty="0">
                <a:solidFill>
                  <a:srgbClr val="FFFF00"/>
                </a:solidFill>
              </a:rPr>
              <a:t>Группа «Одуванчик» </a:t>
            </a:r>
            <a:br>
              <a:rPr lang="ru-RU" sz="2400" dirty="0">
                <a:solidFill>
                  <a:srgbClr val="FFFF00"/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>нетрадиционное рисование и </a:t>
            </a:r>
            <a:r>
              <a:rPr lang="ru-RU" sz="2400" dirty="0">
                <a:solidFill>
                  <a:srgbClr val="FFFF00"/>
                </a:solidFill>
              </a:rPr>
              <a:t>а</a:t>
            </a:r>
            <a:r>
              <a:rPr lang="ru-RU" sz="2400" dirty="0" smtClean="0">
                <a:solidFill>
                  <a:srgbClr val="FFFF00"/>
                </a:solidFill>
              </a:rPr>
              <a:t>ппликация</a:t>
            </a:r>
            <a:r>
              <a:rPr lang="ru-RU" sz="2400" dirty="0">
                <a:solidFill>
                  <a:srgbClr val="FFFF00"/>
                </a:solidFill>
              </a:rPr>
              <a:t>.)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42" r="8922"/>
          <a:stretch/>
        </p:blipFill>
        <p:spPr>
          <a:xfrm>
            <a:off x="548354" y="2246649"/>
            <a:ext cx="4567445" cy="37746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58" r="6268"/>
          <a:stretch/>
        </p:blipFill>
        <p:spPr>
          <a:xfrm>
            <a:off x="5436096" y="1954505"/>
            <a:ext cx="3419080" cy="22984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25895" y="1431285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  <a:latin typeface="Segoe Print" panose="02000600000000000000" pitchFamily="2" charset="0"/>
              </a:rPr>
              <a:t>«Зима пришла!»</a:t>
            </a:r>
          </a:p>
        </p:txBody>
      </p:sp>
    </p:spTree>
    <p:extLst>
      <p:ext uri="{BB962C8B-B14F-4D97-AF65-F5344CB8AC3E}">
        <p14:creationId xmlns:p14="http://schemas.microsoft.com/office/powerpoint/2010/main" xmlns="" val="1117634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564" y="692696"/>
            <a:ext cx="7704856" cy="1008112"/>
          </a:xfrm>
        </p:spPr>
        <p:txBody>
          <a:bodyPr/>
          <a:lstStyle/>
          <a:p>
            <a:r>
              <a:rPr lang="ru-RU" sz="2400" dirty="0" smtClean="0">
                <a:solidFill>
                  <a:srgbClr val="FFFF00"/>
                </a:solidFill>
              </a:rPr>
              <a:t>Группа «Рябинка»</a:t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>Конкурс </a:t>
            </a:r>
            <a:r>
              <a:rPr lang="ru-RU" sz="2400" dirty="0">
                <a:solidFill>
                  <a:srgbClr val="FFFF00"/>
                </a:solidFill>
              </a:rPr>
              <a:t>для </a:t>
            </a:r>
            <a:r>
              <a:rPr lang="ru-RU" sz="2400" dirty="0" smtClean="0">
                <a:solidFill>
                  <a:srgbClr val="FFFF00"/>
                </a:solidFill>
              </a:rPr>
              <a:t> детей  и родителей </a:t>
            </a:r>
            <a:r>
              <a:rPr lang="ru-RU" sz="2400" dirty="0">
                <a:solidFill>
                  <a:srgbClr val="FFFF00"/>
                </a:solidFill>
              </a:rPr>
              <a:t/>
            </a:r>
            <a:br>
              <a:rPr lang="ru-RU" sz="2400" dirty="0">
                <a:solidFill>
                  <a:srgbClr val="FFFF00"/>
                </a:solidFill>
              </a:rPr>
            </a:br>
            <a:r>
              <a:rPr lang="ru-RU" sz="2400" dirty="0">
                <a:solidFill>
                  <a:srgbClr val="FFFF00"/>
                </a:solidFill>
              </a:rPr>
              <a:t>«Приключение снеговика»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6" t="-795" r="2383" b="-1"/>
          <a:stretch/>
        </p:blipFill>
        <p:spPr>
          <a:xfrm>
            <a:off x="926096" y="1916833"/>
            <a:ext cx="7452828" cy="43204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162832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354162"/>
          </a:xfrm>
        </p:spPr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</a:rPr>
              <a:t>Группа «Ромашка»</a:t>
            </a:r>
            <a:br>
              <a:rPr lang="ru-RU" sz="2800" dirty="0" smtClean="0">
                <a:solidFill>
                  <a:srgbClr val="FFFF00"/>
                </a:solidFill>
              </a:rPr>
            </a:br>
            <a:r>
              <a:rPr lang="ru-RU" sz="2800" dirty="0" smtClean="0">
                <a:solidFill>
                  <a:srgbClr val="FFFF00"/>
                </a:solidFill>
              </a:rPr>
              <a:t>Конкурс </a:t>
            </a:r>
            <a:r>
              <a:rPr lang="ru-RU" sz="2800" dirty="0">
                <a:solidFill>
                  <a:srgbClr val="FFFF00"/>
                </a:solidFill>
              </a:rPr>
              <a:t>для </a:t>
            </a:r>
            <a:r>
              <a:rPr lang="ru-RU" sz="2800" dirty="0" smtClean="0">
                <a:solidFill>
                  <a:srgbClr val="FFFF00"/>
                </a:solidFill>
              </a:rPr>
              <a:t> детей и родителей </a:t>
            </a:r>
            <a:r>
              <a:rPr lang="ru-RU" sz="2800" dirty="0">
                <a:solidFill>
                  <a:srgbClr val="FFFF00"/>
                </a:solidFill>
              </a:rPr>
              <a:t/>
            </a:r>
            <a:br>
              <a:rPr lang="ru-RU" sz="2800" dirty="0">
                <a:solidFill>
                  <a:srgbClr val="FFFF00"/>
                </a:solidFill>
              </a:rPr>
            </a:b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>
                <a:solidFill>
                  <a:srgbClr val="FFFF00"/>
                </a:solidFill>
              </a:rPr>
              <a:t>«Зимние забавы»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252" r="6252" b="12500"/>
          <a:stretch/>
        </p:blipFill>
        <p:spPr>
          <a:xfrm>
            <a:off x="623663" y="4293096"/>
            <a:ext cx="4161994" cy="22322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00" r="7813"/>
          <a:stretch/>
        </p:blipFill>
        <p:spPr>
          <a:xfrm>
            <a:off x="5220072" y="1772816"/>
            <a:ext cx="3672408" cy="26642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574" b="18555"/>
          <a:stretch/>
        </p:blipFill>
        <p:spPr>
          <a:xfrm>
            <a:off x="647598" y="1772816"/>
            <a:ext cx="4222216" cy="22322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3529863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41" r="17341"/>
          <a:stretch>
            <a:fillRect/>
          </a:stretch>
        </p:blipFill>
        <p:spPr>
          <a:xfrm>
            <a:off x="1475656" y="3816221"/>
            <a:ext cx="2952328" cy="27363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0" y="3749555"/>
            <a:ext cx="3996952" cy="1296144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  <a:latin typeface="Segoe Script" panose="020B0504020000000003" pitchFamily="34" charset="0"/>
              </a:rPr>
              <a:t>Победители конкурса «Новый год у ворот» </a:t>
            </a:r>
            <a:r>
              <a:rPr lang="ru-RU" sz="2400" dirty="0">
                <a:solidFill>
                  <a:srgbClr val="FFFF00"/>
                </a:solidFill>
                <a:latin typeface="Segoe Script" panose="020B0504020000000003" pitchFamily="34" charset="0"/>
              </a:rPr>
              <a:t/>
            </a:r>
            <a:br>
              <a:rPr lang="ru-RU" sz="2400" dirty="0">
                <a:solidFill>
                  <a:srgbClr val="FFFF00"/>
                </a:solidFill>
                <a:latin typeface="Segoe Script" panose="020B0504020000000003" pitchFamily="34" charset="0"/>
              </a:rPr>
            </a:br>
            <a:r>
              <a:rPr lang="ru-RU" sz="2400" dirty="0">
                <a:solidFill>
                  <a:srgbClr val="FFFF00"/>
                </a:solidFill>
                <a:latin typeface="Segoe Script" panose="020B0504020000000003" pitchFamily="34" charset="0"/>
              </a:rPr>
              <a:t>Группа «Рябинка»</a:t>
            </a:r>
            <a:endParaRPr lang="ru-RU" sz="2400" b="1" dirty="0">
              <a:solidFill>
                <a:srgbClr val="FFFF00"/>
              </a:solidFill>
              <a:latin typeface="Segoe Script" panose="020B0504020000000003" pitchFamily="34" charset="0"/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52" r="11426"/>
          <a:stretch/>
        </p:blipFill>
        <p:spPr>
          <a:xfrm>
            <a:off x="4914716" y="548680"/>
            <a:ext cx="2734961" cy="27528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01" t="-1408" r="18392" b="1408"/>
          <a:stretch/>
        </p:blipFill>
        <p:spPr>
          <a:xfrm>
            <a:off x="1475656" y="565177"/>
            <a:ext cx="2736304" cy="27363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3250987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33"/>
          <a:stretch/>
        </p:blipFill>
        <p:spPr>
          <a:xfrm rot="5400000">
            <a:off x="4469258" y="2668951"/>
            <a:ext cx="4525963" cy="2448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73" r="9907"/>
          <a:stretch/>
        </p:blipFill>
        <p:spPr>
          <a:xfrm>
            <a:off x="899592" y="1271134"/>
            <a:ext cx="3888432" cy="26219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4391" y="4211620"/>
            <a:ext cx="3998170" cy="23299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259632" y="404664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Segoe Script" pitchFamily="34" charset="0"/>
              </a:rPr>
              <a:t>Детские работы 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Segoe Script" pitchFamily="34" charset="0"/>
              </a:rPr>
              <a:t>Оформление фойе</a:t>
            </a:r>
            <a:endParaRPr lang="ru-RU" sz="2400" b="1" dirty="0">
              <a:solidFill>
                <a:srgbClr val="FFFF00"/>
              </a:solidFill>
              <a:latin typeface="Segoe Scrip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5431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03128"/>
            <a:ext cx="7283152" cy="648072"/>
          </a:xfrm>
        </p:spPr>
        <p:txBody>
          <a:bodyPr/>
          <a:lstStyle/>
          <a:p>
            <a:r>
              <a:rPr lang="ru-RU" b="1" dirty="0">
                <a:solidFill>
                  <a:srgbClr val="FFFF00"/>
                </a:solidFill>
              </a:rPr>
              <a:t/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sz="3200" b="1" dirty="0">
                <a:solidFill>
                  <a:srgbClr val="FFFF00"/>
                </a:solidFill>
              </a:rPr>
              <a:t>Оформление </a:t>
            </a:r>
            <a:r>
              <a:rPr lang="ru-RU" sz="3200" b="1" dirty="0" smtClean="0">
                <a:solidFill>
                  <a:srgbClr val="FFFF00"/>
                </a:solidFill>
              </a:rPr>
              <a:t>фойе</a:t>
            </a:r>
            <a:r>
              <a:rPr lang="ru-RU" b="1" dirty="0">
                <a:solidFill>
                  <a:srgbClr val="FFFF00"/>
                </a:solidFill>
              </a:rPr>
              <a:t/>
            </a:r>
            <a:br>
              <a:rPr lang="ru-RU" b="1" dirty="0">
                <a:solidFill>
                  <a:srgbClr val="FFFF00"/>
                </a:solidFill>
              </a:rPr>
            </a:b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41" t="1087" r="16980" b="8117"/>
          <a:stretch/>
        </p:blipFill>
        <p:spPr>
          <a:xfrm>
            <a:off x="1186972" y="1205553"/>
            <a:ext cx="3196043" cy="23976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87" r="19933"/>
          <a:stretch/>
        </p:blipFill>
        <p:spPr>
          <a:xfrm>
            <a:off x="1333597" y="4035055"/>
            <a:ext cx="3049417" cy="22742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78" t="3185" r="23958"/>
          <a:stretch/>
        </p:blipFill>
        <p:spPr>
          <a:xfrm>
            <a:off x="5364087" y="1175331"/>
            <a:ext cx="2403303" cy="26090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036" t="-2967" r="2190" b="8053"/>
          <a:stretch/>
        </p:blipFill>
        <p:spPr>
          <a:xfrm>
            <a:off x="5247109" y="4293096"/>
            <a:ext cx="2520281" cy="21435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3522510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431" y="620688"/>
            <a:ext cx="8229600" cy="1143000"/>
          </a:xfrm>
        </p:spPr>
        <p:txBody>
          <a:bodyPr/>
          <a:lstStyle/>
          <a:p>
            <a:r>
              <a:rPr lang="ru-RU" b="1" dirty="0"/>
              <a:t>Скоро</a:t>
            </a:r>
            <a:r>
              <a:rPr lang="en-US" b="1" dirty="0"/>
              <a:t>,</a:t>
            </a:r>
            <a:r>
              <a:rPr lang="ru-RU" b="1" dirty="0"/>
              <a:t> скоро Новый год!</a:t>
            </a:r>
            <a:br>
              <a:rPr lang="ru-RU" b="1" dirty="0"/>
            </a:br>
            <a:r>
              <a:rPr lang="ru-RU" b="1" dirty="0"/>
              <a:t>Скоро Дед Мороз придёт…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31" y="1988840"/>
            <a:ext cx="8229600" cy="4536504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FFFF00"/>
                </a:solidFill>
                <a:latin typeface="+mn-lt"/>
              </a:rPr>
              <a:t>Новый год – самый загадочный и таинственный праздник!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FFFF00"/>
                </a:solidFill>
                <a:latin typeface="+mn-lt"/>
              </a:rPr>
              <a:t>Вместе с детьми Мы готовимся встречать Новый год и с нетерпением ждем </a:t>
            </a:r>
            <a:r>
              <a:rPr lang="ru-RU" sz="2800" b="1" dirty="0" smtClean="0">
                <a:solidFill>
                  <a:srgbClr val="FFFF00"/>
                </a:solidFill>
                <a:latin typeface="+mn-lt"/>
              </a:rPr>
              <a:t>начало </a:t>
            </a:r>
            <a:r>
              <a:rPr lang="ru-RU" sz="2800" b="1" dirty="0">
                <a:solidFill>
                  <a:srgbClr val="FFFF00"/>
                </a:solidFill>
                <a:latin typeface="+mn-lt"/>
              </a:rPr>
              <a:t>новогодних </a:t>
            </a:r>
            <a:r>
              <a:rPr lang="ru-RU" sz="2800" b="1" dirty="0" smtClean="0">
                <a:solidFill>
                  <a:srgbClr val="FFFF00"/>
                </a:solidFill>
                <a:latin typeface="+mn-lt"/>
              </a:rPr>
              <a:t>праздничных программ . </a:t>
            </a:r>
            <a:endParaRPr lang="ru-RU" sz="2800" b="1" dirty="0">
              <a:solidFill>
                <a:srgbClr val="FFFF00"/>
              </a:solidFill>
              <a:latin typeface="+mn-lt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FFFF00"/>
                </a:solidFill>
                <a:latin typeface="+mn-lt"/>
              </a:rPr>
              <a:t>Особое место занимает подготовка и оформление Нашего детского сада к празднику. Дошколята готовят поздравления для Деда </a:t>
            </a:r>
            <a:r>
              <a:rPr lang="ru-RU" sz="2800" b="1" dirty="0" smtClean="0">
                <a:solidFill>
                  <a:srgbClr val="FFFF00"/>
                </a:solidFill>
                <a:latin typeface="+mn-lt"/>
              </a:rPr>
              <a:t>Мороза и Снегурочки.</a:t>
            </a:r>
            <a:endParaRPr lang="ru-RU" sz="2800" b="1" dirty="0">
              <a:solidFill>
                <a:srgbClr val="FFFF00"/>
              </a:solidFill>
              <a:latin typeface="+mn-lt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548680"/>
            <a:ext cx="7772400" cy="1470025"/>
          </a:xfrm>
        </p:spPr>
        <p:txBody>
          <a:bodyPr/>
          <a:lstStyle/>
          <a:p>
            <a:r>
              <a:rPr lang="ru-RU" sz="4400" b="1" dirty="0">
                <a:effectLst>
                  <a:outerShdw blurRad="50800" dist="50800" dir="600000" sx="102000" sy="102000" algn="ctr" rotWithShape="0">
                    <a:srgbClr val="000000">
                      <a:alpha val="43137"/>
                    </a:srgbClr>
                  </a:outerShdw>
                </a:effectLst>
              </a:rPr>
              <a:t>Спасибо за внимание!!!</a:t>
            </a:r>
          </a:p>
        </p:txBody>
      </p:sp>
      <p:pic>
        <p:nvPicPr>
          <p:cNvPr id="3" name="Рисунок 2" descr="https://i.mycdn.me/image?t=3&amp;bid=849879297950&amp;id=849879297950&amp;plc=WEB&amp;tkn=*6I3BRLHxsJZABZ5ehxN0OCR3rlI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733"/>
          <a:stretch/>
        </p:blipFill>
        <p:spPr bwMode="auto">
          <a:xfrm>
            <a:off x="3419872" y="1628800"/>
            <a:ext cx="4892080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870341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8538" y="404664"/>
            <a:ext cx="7859216" cy="1368152"/>
          </a:xfrm>
          <a:solidFill>
            <a:schemeClr val="accent1"/>
          </a:solidFill>
        </p:spPr>
        <p:txBody>
          <a:bodyPr/>
          <a:lstStyle/>
          <a:p>
            <a:pPr marL="0" indent="0"/>
            <a:r>
              <a:rPr lang="ru-RU" sz="2400" b="1" dirty="0" smtClean="0"/>
              <a:t>ФГОС ДО </a:t>
            </a:r>
            <a:r>
              <a:rPr lang="ru-RU" sz="2400" b="1" dirty="0" err="1" smtClean="0"/>
              <a:t>р</a:t>
            </a:r>
            <a:r>
              <a:rPr lang="ru-RU" sz="2400" b="1" dirty="0" smtClean="0"/>
              <a:t> 2.\п 2.6.</a:t>
            </a:r>
            <a:br>
              <a:rPr lang="ru-RU" sz="2400" b="1" dirty="0" smtClean="0"/>
            </a:br>
            <a:r>
              <a:rPr lang="ru-RU" sz="2400" b="1" dirty="0" smtClean="0"/>
              <a:t> Образовательная область</a:t>
            </a:r>
            <a:r>
              <a:rPr lang="en-US" sz="2400" b="1" dirty="0" smtClean="0"/>
              <a:t>: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 «Художественно- эстетическое развитие »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800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8538" y="1772816"/>
            <a:ext cx="7859216" cy="4032448"/>
          </a:xfrm>
          <a:solidFill>
            <a:schemeClr val="accent1"/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FFC000"/>
                </a:solidFill>
              </a:rPr>
              <a:t>Цель</a:t>
            </a:r>
            <a:r>
              <a:rPr lang="en-US" sz="2800" b="1" dirty="0" smtClean="0">
                <a:solidFill>
                  <a:srgbClr val="FFFFFF"/>
                </a:solidFill>
              </a:rPr>
              <a:t>:</a:t>
            </a:r>
            <a:endParaRPr lang="ru-RU" sz="2800" b="1" dirty="0" smtClean="0">
              <a:solidFill>
                <a:srgbClr val="FFFFFF"/>
              </a:solidFill>
            </a:endParaRPr>
          </a:p>
          <a:p>
            <a:pPr marL="0" indent="0">
              <a:buFont typeface="Wingdings" pitchFamily="2" charset="2"/>
              <a:buChar char="v"/>
            </a:pP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ru-RU" sz="2800" b="1" dirty="0" smtClean="0">
                <a:solidFill>
                  <a:srgbClr val="FFFFFF"/>
                </a:solidFill>
              </a:rPr>
              <a:t>создание эмоциональной атмосферы и праздничного настроения детей и взрослых.</a:t>
            </a:r>
            <a:endParaRPr lang="ru-RU" sz="2800" b="1" dirty="0" smtClean="0">
              <a:solidFill>
                <a:schemeClr val="bg1"/>
              </a:solidFill>
              <a:latin typeface="+mn-lt"/>
            </a:endParaRPr>
          </a:p>
          <a:p>
            <a:pPr marL="0" indent="0">
              <a:buNone/>
            </a:pPr>
            <a:r>
              <a:rPr lang="ru-RU" sz="2800" b="1" dirty="0" smtClean="0">
                <a:solidFill>
                  <a:srgbClr val="FFC000"/>
                </a:solidFill>
                <a:latin typeface="+mn-lt"/>
              </a:rPr>
              <a:t>Задачи</a:t>
            </a:r>
            <a:r>
              <a:rPr lang="en-US" sz="2800" b="1" dirty="0">
                <a:solidFill>
                  <a:srgbClr val="FFC000"/>
                </a:solidFill>
                <a:latin typeface="Segoe"/>
              </a:rPr>
              <a:t>: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FFFFFF"/>
                </a:solidFill>
                <a:latin typeface="+mn-lt"/>
              </a:rPr>
              <a:t>развитие предпосылок целостно – смыслового восприятия и понимания произведений  искусства – словесного, музыкального</a:t>
            </a:r>
            <a:r>
              <a:rPr lang="en-US" sz="2800" b="1" dirty="0" smtClean="0">
                <a:solidFill>
                  <a:srgbClr val="FFFFFF"/>
                </a:solidFill>
                <a:latin typeface="+mn-lt"/>
              </a:rPr>
              <a:t>;</a:t>
            </a:r>
            <a:endParaRPr lang="ru-RU" sz="2800" b="1" dirty="0">
              <a:solidFill>
                <a:srgbClr val="FFFFFF"/>
              </a:solidFill>
              <a:latin typeface="+mn-lt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FFFFFF"/>
                </a:solidFill>
                <a:latin typeface="+mn-lt"/>
              </a:rPr>
              <a:t>развитие детского </a:t>
            </a:r>
            <a:r>
              <a:rPr lang="ru-RU" sz="2800" b="1" dirty="0" smtClean="0">
                <a:solidFill>
                  <a:srgbClr val="FFFFFF"/>
                </a:solidFill>
                <a:latin typeface="+mn-lt"/>
              </a:rPr>
              <a:t>творчества</a:t>
            </a:r>
            <a:r>
              <a:rPr lang="ru-RU" sz="2800" b="1" dirty="0">
                <a:solidFill>
                  <a:srgbClr val="FFFFFF"/>
                </a:solidFill>
                <a:latin typeface="+mn-lt"/>
              </a:rPr>
              <a:t> </a:t>
            </a:r>
            <a:r>
              <a:rPr lang="ru-RU" sz="2800" b="1" dirty="0" smtClean="0">
                <a:solidFill>
                  <a:srgbClr val="FFFFFF"/>
                </a:solidFill>
                <a:latin typeface="+mn-lt"/>
              </a:rPr>
              <a:t>через реализацию музыкальной деятельности; </a:t>
            </a:r>
            <a:endParaRPr lang="ru-RU" sz="2800" b="1" dirty="0">
              <a:solidFill>
                <a:srgbClr val="FFFFFF"/>
              </a:solidFill>
              <a:latin typeface="+mn-lt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FFFFFF"/>
                </a:solidFill>
                <a:latin typeface="+mn-lt"/>
              </a:rPr>
              <a:t>приобщение к </a:t>
            </a:r>
            <a:r>
              <a:rPr lang="ru-RU" sz="2800" b="1" dirty="0" smtClean="0">
                <a:solidFill>
                  <a:srgbClr val="FFFFFF"/>
                </a:solidFill>
                <a:latin typeface="+mn-lt"/>
              </a:rPr>
              <a:t>театрализации и  музыкальному миру  </a:t>
            </a:r>
            <a:r>
              <a:rPr lang="ru-RU" sz="2800" b="1" dirty="0">
                <a:solidFill>
                  <a:srgbClr val="FFFFFF"/>
                </a:solidFill>
                <a:latin typeface="+mn-lt"/>
              </a:rPr>
              <a:t>искусству.</a:t>
            </a:r>
            <a:endParaRPr lang="en-US" sz="2800" b="1" dirty="0">
              <a:solidFill>
                <a:srgbClr val="FFFFFF"/>
              </a:solidFill>
              <a:latin typeface="+mn-lt"/>
            </a:endParaRPr>
          </a:p>
          <a:p>
            <a:endParaRPr lang="en-US" sz="2800" dirty="0">
              <a:solidFill>
                <a:srgbClr val="FFFF00"/>
              </a:solidFill>
            </a:endParaRPr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ru-RU" sz="2800" dirty="0"/>
          </a:p>
          <a:p>
            <a:endParaRPr lang="ru-RU" sz="2800" dirty="0"/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170112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94251"/>
            <a:ext cx="8229600" cy="1143000"/>
          </a:xfrm>
        </p:spPr>
        <p:txBody>
          <a:bodyPr/>
          <a:lstStyle/>
          <a:p>
            <a:r>
              <a:rPr lang="ru-RU" sz="2400" b="1" i="1" dirty="0">
                <a:latin typeface="+mn-lt"/>
              </a:rPr>
              <a:t>ФГОС </a:t>
            </a:r>
            <a:r>
              <a:rPr lang="ru-RU" sz="2400" b="1" i="1" dirty="0" smtClean="0">
                <a:latin typeface="+mn-lt"/>
              </a:rPr>
              <a:t> ДО р\2. </a:t>
            </a:r>
            <a:r>
              <a:rPr lang="ru-RU" sz="2400" b="1" i="1" dirty="0" err="1" smtClean="0">
                <a:latin typeface="+mn-lt"/>
              </a:rPr>
              <a:t>п</a:t>
            </a:r>
            <a:r>
              <a:rPr lang="ru-RU" sz="2400" b="1" i="1" dirty="0" smtClean="0">
                <a:latin typeface="+mn-lt"/>
              </a:rPr>
              <a:t> 2.6.Образовательная область</a:t>
            </a:r>
            <a:br>
              <a:rPr lang="ru-RU" sz="2400" b="1" i="1" dirty="0" smtClean="0">
                <a:latin typeface="+mn-lt"/>
              </a:rPr>
            </a:br>
            <a:r>
              <a:rPr lang="ru-RU" sz="2400" b="1" i="1" dirty="0" smtClean="0">
                <a:latin typeface="+mn-lt"/>
              </a:rPr>
              <a:t> </a:t>
            </a:r>
            <a:r>
              <a:rPr lang="ru-RU" sz="2400" b="1" i="1" dirty="0">
                <a:latin typeface="+mn-lt"/>
              </a:rPr>
              <a:t>«</a:t>
            </a:r>
            <a:r>
              <a:rPr lang="ru-RU" sz="2400" b="1" i="1" dirty="0" smtClean="0">
                <a:latin typeface="+mn-lt"/>
              </a:rPr>
              <a:t>Познавательное развитие »</a:t>
            </a:r>
            <a:r>
              <a:rPr lang="ru-RU" sz="2800" b="1" dirty="0">
                <a:latin typeface="+mn-lt"/>
              </a:rPr>
              <a:t/>
            </a:r>
            <a:br>
              <a:rPr lang="ru-RU" sz="2800" b="1" dirty="0">
                <a:latin typeface="+mn-lt"/>
              </a:rPr>
            </a:br>
            <a:r>
              <a:rPr lang="ru-RU" sz="2000" b="1" dirty="0" smtClean="0">
                <a:latin typeface="+mn-lt"/>
              </a:rPr>
              <a:t>(продуктивная деятельность – конструирование</a:t>
            </a:r>
            <a:r>
              <a:rPr lang="ru-RU" sz="2000" b="1" dirty="0">
                <a:latin typeface="+mn-lt"/>
              </a:rPr>
              <a:t>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348880"/>
            <a:ext cx="8253062" cy="35190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>
              <a:solidFill>
                <a:schemeClr val="bg1"/>
              </a:solidFill>
              <a:latin typeface="+mn-lt"/>
            </a:endParaRPr>
          </a:p>
          <a:p>
            <a:pPr marL="0" indent="0">
              <a:buNone/>
            </a:pPr>
            <a:endParaRPr lang="ru-RU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2132856"/>
            <a:ext cx="82296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800" b="1" dirty="0">
                <a:solidFill>
                  <a:schemeClr val="bg1"/>
                </a:solidFill>
              </a:rPr>
              <a:t>Ожидаемый результат</a:t>
            </a:r>
            <a:r>
              <a:rPr lang="en-US" sz="2800" b="1" dirty="0">
                <a:solidFill>
                  <a:schemeClr val="bg1"/>
                </a:solidFill>
              </a:rPr>
              <a:t>:</a:t>
            </a:r>
            <a:endParaRPr lang="ru-RU" sz="2800" b="1" dirty="0">
              <a:solidFill>
                <a:schemeClr val="bg1"/>
              </a:solidFill>
            </a:endParaRPr>
          </a:p>
          <a:p>
            <a:pPr>
              <a:lnSpc>
                <a:spcPts val="2700"/>
              </a:lnSpc>
            </a:pPr>
            <a:endParaRPr lang="en-US" sz="2800" b="1" dirty="0">
              <a:solidFill>
                <a:schemeClr val="bg1"/>
              </a:solidFill>
            </a:endParaRPr>
          </a:p>
          <a:p>
            <a:pPr marL="514350" indent="-514350" algn="just">
              <a:lnSpc>
                <a:spcPts val="2700"/>
              </a:lnSpc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FFC000"/>
                </a:solidFill>
              </a:rPr>
              <a:t>Расширить знания </a:t>
            </a:r>
            <a:r>
              <a:rPr lang="ru-RU" sz="2800" b="1" dirty="0">
                <a:solidFill>
                  <a:srgbClr val="FFC000"/>
                </a:solidFill>
              </a:rPr>
              <a:t>и представления о конструируемых </a:t>
            </a:r>
            <a:r>
              <a:rPr lang="ru-RU" sz="2800" b="1" dirty="0" smtClean="0">
                <a:solidFill>
                  <a:srgbClr val="FFC000"/>
                </a:solidFill>
              </a:rPr>
              <a:t> и макетируемых объектах</a:t>
            </a:r>
            <a:endParaRPr lang="en-US" sz="2800" b="1" dirty="0">
              <a:solidFill>
                <a:srgbClr val="FFC000"/>
              </a:solidFill>
            </a:endParaRPr>
          </a:p>
          <a:p>
            <a:pPr marL="514350" indent="-514350" algn="just"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FFFF00"/>
                </a:solidFill>
              </a:rPr>
              <a:t>Анализ конструкции</a:t>
            </a:r>
            <a:r>
              <a:rPr lang="en-US" sz="2800" b="1" dirty="0">
                <a:solidFill>
                  <a:srgbClr val="FFFF00"/>
                </a:solidFill>
              </a:rPr>
              <a:t>,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</a:rPr>
              <a:t>макета, объемной аппликации, другое</a:t>
            </a:r>
            <a:endParaRPr lang="ru-RU" sz="2800" b="1" dirty="0">
              <a:solidFill>
                <a:srgbClr val="FFFF00"/>
              </a:solidFill>
            </a:endParaRPr>
          </a:p>
          <a:p>
            <a:pPr marL="514350" indent="-514350" algn="just"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FFC000"/>
                </a:solidFill>
              </a:rPr>
              <a:t>Формировать представления о </a:t>
            </a:r>
            <a:r>
              <a:rPr lang="ru-RU" sz="2800" b="1" dirty="0" smtClean="0">
                <a:solidFill>
                  <a:srgbClr val="FFC000"/>
                </a:solidFill>
              </a:rPr>
              <a:t>строительных и конструктивных   </a:t>
            </a:r>
            <a:r>
              <a:rPr lang="ru-RU" sz="2800" b="1" dirty="0">
                <a:solidFill>
                  <a:srgbClr val="FFC000"/>
                </a:solidFill>
              </a:rPr>
              <a:t>деталях</a:t>
            </a:r>
          </a:p>
          <a:p>
            <a:pPr marL="514350" indent="-514350" algn="just"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FFFF00"/>
                </a:solidFill>
              </a:rPr>
              <a:t>Совершенствовать </a:t>
            </a:r>
            <a:r>
              <a:rPr lang="ru-RU" sz="2800" b="1" dirty="0" smtClean="0">
                <a:solidFill>
                  <a:srgbClr val="FFFF00"/>
                </a:solidFill>
              </a:rPr>
              <a:t> навыки конструирования и макетирования</a:t>
            </a:r>
            <a:endParaRPr lang="ru-RU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9513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404664"/>
            <a:ext cx="7691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</a:rPr>
              <a:t>ФГОС ДО\ Р.3.\п3.2.  </a:t>
            </a:r>
            <a:r>
              <a:rPr lang="ru-RU" sz="2400" b="1" dirty="0" err="1" smtClean="0">
                <a:solidFill>
                  <a:srgbClr val="FFFF00"/>
                </a:solidFill>
              </a:rPr>
              <a:t>Психолого</a:t>
            </a:r>
            <a:r>
              <a:rPr lang="ru-RU" sz="2400" b="1" dirty="0" smtClean="0">
                <a:solidFill>
                  <a:srgbClr val="FFFF00"/>
                </a:solidFill>
              </a:rPr>
              <a:t> – педагогические  </a:t>
            </a:r>
            <a:r>
              <a:rPr lang="ru-RU" sz="2400" b="1" dirty="0">
                <a:solidFill>
                  <a:srgbClr val="FFFF00"/>
                </a:solidFill>
              </a:rPr>
              <a:t>условия</a:t>
            </a:r>
            <a:r>
              <a:rPr lang="en-US" sz="2400" b="1" dirty="0">
                <a:solidFill>
                  <a:srgbClr val="FFFF00"/>
                </a:solidFill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2807" y="1084503"/>
            <a:ext cx="7992888" cy="526297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FFFFFF"/>
                </a:solidFill>
              </a:rPr>
              <a:t>Использование детских работ в оформлении помещений детского сада</a:t>
            </a:r>
            <a:r>
              <a:rPr lang="en-US" sz="2400" b="1" dirty="0">
                <a:solidFill>
                  <a:srgbClr val="FFFFFF"/>
                </a:solidFill>
              </a:rPr>
              <a:t>,</a:t>
            </a:r>
            <a:r>
              <a:rPr lang="ru-RU" sz="2400" b="1" dirty="0">
                <a:solidFill>
                  <a:srgbClr val="FFFFFF"/>
                </a:solidFill>
              </a:rPr>
              <a:t> организация различных выставок</a:t>
            </a:r>
            <a:r>
              <a:rPr lang="en-US" sz="2400" b="1" dirty="0">
                <a:solidFill>
                  <a:srgbClr val="FFFFFF"/>
                </a:solidFill>
              </a:rPr>
              <a:t>,</a:t>
            </a:r>
            <a:r>
              <a:rPr lang="ru-RU" sz="2400" b="1" dirty="0">
                <a:solidFill>
                  <a:srgbClr val="FFFFFF"/>
                </a:solidFill>
              </a:rPr>
              <a:t> </a:t>
            </a:r>
            <a:r>
              <a:rPr lang="ru-RU" sz="2400" b="1" dirty="0" smtClean="0">
                <a:solidFill>
                  <a:srgbClr val="FFFFFF"/>
                </a:solidFill>
              </a:rPr>
              <a:t>изготовление подарков </a:t>
            </a:r>
            <a:r>
              <a:rPr lang="ru-RU" sz="2400" b="1" dirty="0">
                <a:solidFill>
                  <a:srgbClr val="FFFFFF"/>
                </a:solidFill>
              </a:rPr>
              <a:t>детям и взрослым.</a:t>
            </a:r>
            <a:endParaRPr lang="en-US" sz="2400" b="1" dirty="0">
              <a:solidFill>
                <a:srgbClr val="FFFFFF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FFFF00"/>
                </a:solidFill>
              </a:rPr>
              <a:t>Дошкольники должны чувствовать</a:t>
            </a:r>
            <a:r>
              <a:rPr lang="en-US" sz="2400" b="1" dirty="0">
                <a:solidFill>
                  <a:srgbClr val="FFFF00"/>
                </a:solidFill>
              </a:rPr>
              <a:t>: </a:t>
            </a:r>
            <a:r>
              <a:rPr lang="ru-RU" sz="2400" b="1" dirty="0">
                <a:solidFill>
                  <a:srgbClr val="FFFF00"/>
                </a:solidFill>
              </a:rPr>
              <a:t>их рисунки</a:t>
            </a:r>
            <a:r>
              <a:rPr lang="en-US" sz="2400" b="1" dirty="0">
                <a:solidFill>
                  <a:srgbClr val="FFFF00"/>
                </a:solidFill>
              </a:rPr>
              <a:t>,</a:t>
            </a:r>
            <a:r>
              <a:rPr lang="ru-RU" sz="2400" b="1" dirty="0">
                <a:solidFill>
                  <a:srgbClr val="FFFF00"/>
                </a:solidFill>
              </a:rPr>
              <a:t> лепка</a:t>
            </a:r>
            <a:r>
              <a:rPr lang="en-US" sz="2400" b="1" dirty="0">
                <a:solidFill>
                  <a:srgbClr val="FFFF00"/>
                </a:solidFill>
              </a:rPr>
              <a:t>,</a:t>
            </a:r>
            <a:r>
              <a:rPr lang="ru-RU" sz="2400" b="1" dirty="0">
                <a:solidFill>
                  <a:srgbClr val="FFFF00"/>
                </a:solidFill>
              </a:rPr>
              <a:t> аппликация вызывают интерес взрослых</a:t>
            </a:r>
            <a:r>
              <a:rPr lang="en-US" sz="2400" b="1" dirty="0">
                <a:solidFill>
                  <a:srgbClr val="FFFF00"/>
                </a:solidFill>
              </a:rPr>
              <a:t>,</a:t>
            </a:r>
            <a:r>
              <a:rPr lang="ru-RU" sz="2400" b="1" dirty="0">
                <a:solidFill>
                  <a:srgbClr val="FFFF00"/>
                </a:solidFill>
              </a:rPr>
              <a:t> нужны им</a:t>
            </a:r>
            <a:r>
              <a:rPr lang="en-US" sz="2400" b="1" dirty="0">
                <a:solidFill>
                  <a:srgbClr val="FFFF00"/>
                </a:solidFill>
              </a:rPr>
              <a:t>,</a:t>
            </a:r>
            <a:r>
              <a:rPr lang="ru-RU" sz="2400" b="1" dirty="0">
                <a:solidFill>
                  <a:srgbClr val="FFFF00"/>
                </a:solidFill>
              </a:rPr>
              <a:t> могут украсить детский сад</a:t>
            </a:r>
            <a:r>
              <a:rPr lang="en-US" sz="2400" b="1" dirty="0">
                <a:solidFill>
                  <a:srgbClr val="FFFF00"/>
                </a:solidFill>
              </a:rPr>
              <a:t>,</a:t>
            </a:r>
            <a:r>
              <a:rPr lang="ru-RU" sz="2400" b="1" dirty="0">
                <a:solidFill>
                  <a:srgbClr val="FFFF00"/>
                </a:solidFill>
              </a:rPr>
              <a:t> квартиру</a:t>
            </a:r>
            <a:r>
              <a:rPr lang="en-US" sz="2400" b="1" dirty="0">
                <a:solidFill>
                  <a:srgbClr val="FFFF00"/>
                </a:solidFill>
              </a:rPr>
              <a:t>,</a:t>
            </a:r>
            <a:r>
              <a:rPr lang="ru-RU" sz="2400" b="1" dirty="0">
                <a:solidFill>
                  <a:srgbClr val="FFFF00"/>
                </a:solidFill>
              </a:rPr>
              <a:t> дом</a:t>
            </a:r>
            <a:r>
              <a:rPr lang="en-US" sz="2400" b="1" dirty="0">
                <a:solidFill>
                  <a:srgbClr val="FFFF00"/>
                </a:solidFill>
              </a:rPr>
              <a:t>,</a:t>
            </a:r>
            <a:r>
              <a:rPr lang="ru-RU" sz="2400" b="1" dirty="0">
                <a:solidFill>
                  <a:srgbClr val="FFFF00"/>
                </a:solidFill>
              </a:rPr>
              <a:t> где они живут.</a:t>
            </a:r>
            <a:endParaRPr lang="en-US" sz="2400" b="1" dirty="0">
              <a:solidFill>
                <a:srgbClr val="FFFF0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rgbClr val="FFFFFF"/>
                </a:solidFill>
              </a:rPr>
              <a:t>Поддержка инициативы  и самостоятельности детей в разнообразии </a:t>
            </a:r>
            <a:r>
              <a:rPr lang="ru-RU" sz="2400" b="1" dirty="0">
                <a:solidFill>
                  <a:srgbClr val="FFFFFF"/>
                </a:solidFill>
              </a:rPr>
              <a:t>форм </a:t>
            </a:r>
            <a:r>
              <a:rPr lang="ru-RU" sz="2400" b="1" dirty="0" smtClean="0">
                <a:solidFill>
                  <a:srgbClr val="FFFFFF"/>
                </a:solidFill>
              </a:rPr>
              <a:t>организации специфических  видов детской деятельности, самостоятельное  использован  выбора    </a:t>
            </a:r>
            <a:r>
              <a:rPr lang="ru-RU" sz="2400" b="1" dirty="0">
                <a:solidFill>
                  <a:srgbClr val="FFFFFF"/>
                </a:solidFill>
              </a:rPr>
              <a:t>художественных </a:t>
            </a:r>
            <a:r>
              <a:rPr lang="ru-RU" sz="2400" b="1" dirty="0" smtClean="0">
                <a:solidFill>
                  <a:srgbClr val="FFFFFF"/>
                </a:solidFill>
              </a:rPr>
              <a:t> материалов</a:t>
            </a:r>
            <a:r>
              <a:rPr lang="ru-RU" sz="2400" b="1" dirty="0">
                <a:solidFill>
                  <a:srgbClr val="FFFFFF"/>
                </a:solidFill>
              </a:rPr>
              <a:t>.</a:t>
            </a:r>
            <a:endParaRPr lang="en-US" sz="2400" b="1" dirty="0">
              <a:solidFill>
                <a:srgbClr val="FFFFFF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FFFF00"/>
                </a:solidFill>
              </a:rPr>
              <a:t>Создание творческой</a:t>
            </a:r>
            <a:r>
              <a:rPr lang="en-US" sz="2400" b="1" dirty="0">
                <a:solidFill>
                  <a:srgbClr val="FFFF00"/>
                </a:solidFill>
              </a:rPr>
              <a:t>,</a:t>
            </a:r>
            <a:r>
              <a:rPr lang="ru-RU" sz="2400" b="1" dirty="0">
                <a:solidFill>
                  <a:srgbClr val="FFFF00"/>
                </a:solidFill>
              </a:rPr>
              <a:t> доброжелательной обстановки в </a:t>
            </a:r>
            <a:r>
              <a:rPr lang="ru-RU" sz="2400" b="1" dirty="0" smtClean="0">
                <a:solidFill>
                  <a:srgbClr val="FFFF00"/>
                </a:solidFill>
              </a:rPr>
              <a:t>группе, НОД, самостоятельной  художественной </a:t>
            </a:r>
            <a:r>
              <a:rPr lang="ru-RU" sz="2400" b="1" dirty="0">
                <a:solidFill>
                  <a:srgbClr val="FFFF00"/>
                </a:solidFill>
              </a:rPr>
              <a:t>деятельности </a:t>
            </a:r>
            <a:r>
              <a:rPr lang="ru-RU" sz="2400" b="1" dirty="0" smtClean="0">
                <a:solidFill>
                  <a:srgbClr val="FFFF00"/>
                </a:solidFill>
              </a:rPr>
              <a:t>.   Уважение </a:t>
            </a:r>
            <a:r>
              <a:rPr lang="ru-RU" sz="2400" b="1" dirty="0">
                <a:solidFill>
                  <a:srgbClr val="FFFF00"/>
                </a:solidFill>
              </a:rPr>
              <a:t>к творчеству детей.</a:t>
            </a:r>
            <a:endParaRPr lang="ru-RU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3609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1490" y="215618"/>
            <a:ext cx="7772400" cy="1758057"/>
          </a:xfrm>
        </p:spPr>
        <p:txBody>
          <a:bodyPr/>
          <a:lstStyle/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rgbClr val="FFFF00"/>
                </a:solidFill>
              </a:rPr>
              <a:t>Группа «Колокольчик»</a:t>
            </a:r>
            <a:br>
              <a:rPr lang="ru-RU" sz="2400" dirty="0">
                <a:solidFill>
                  <a:srgbClr val="FFFF00"/>
                </a:solidFill>
              </a:rPr>
            </a:br>
            <a:r>
              <a:rPr lang="ru-RU" sz="2400" dirty="0">
                <a:solidFill>
                  <a:srgbClr val="FFFF00"/>
                </a:solidFill>
              </a:rPr>
              <a:t>Новогоднее оформление плаката «Поздравление родителей и гостей» </a:t>
            </a:r>
            <a:br>
              <a:rPr lang="ru-RU" sz="2400" dirty="0">
                <a:solidFill>
                  <a:srgbClr val="FFFF00"/>
                </a:solidFill>
              </a:rPr>
            </a:br>
            <a:r>
              <a:rPr lang="ru-RU" sz="2400" dirty="0">
                <a:solidFill>
                  <a:srgbClr val="FFFF00"/>
                </a:solidFill>
              </a:rPr>
              <a:t>(Коллективная </a:t>
            </a:r>
            <a:r>
              <a:rPr lang="ru-RU" sz="2400" dirty="0" smtClean="0">
                <a:solidFill>
                  <a:srgbClr val="FFFF00"/>
                </a:solidFill>
              </a:rPr>
              <a:t>аппликация)</a:t>
            </a:r>
            <a:r>
              <a:rPr lang="ru-RU" sz="2400" dirty="0">
                <a:solidFill>
                  <a:srgbClr val="FFFF00"/>
                </a:solidFill>
              </a:rPr>
              <a:t/>
            </a:r>
            <a:br>
              <a:rPr lang="ru-RU" sz="2400" dirty="0">
                <a:solidFill>
                  <a:srgbClr val="FFFF00"/>
                </a:solidFill>
              </a:rPr>
            </a:b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4" name="AutoShape 2" descr="C:\Users\User\Desktop\%D1%81%D0%B0%D0%B4%D0%B8%D0%BA\%D0%9A%D0%BE%D0%BB%D0%BE%D0%BA%D0%BE%D0%BB%D1%8C%D1%87%D0%B8%D0%BA\DSC04137.JPG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C:\Users\User\Desktop\%D1%81%D0%B0%D0%B4%D0%B8%D0%BA\%D0%9A%D0%BE%D0%BB%D0%BE%D0%BA%D0%BE%D0%BB%D1%8C%D1%87%D0%B8%D0%BA\DSC04137.JPG"/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7632" y="1988888"/>
            <a:ext cx="7516258" cy="42278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2559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2204864"/>
            <a:ext cx="7435079" cy="40324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73831" y="332656"/>
            <a:ext cx="763284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  <a:latin typeface="Segoe Script" panose="020B0504020000000003" pitchFamily="34" charset="0"/>
              </a:rPr>
              <a:t>Группа «Колокольчик» </a:t>
            </a:r>
          </a:p>
          <a:p>
            <a:pPr algn="ctr"/>
            <a:r>
              <a:rPr lang="ru-RU" dirty="0" smtClean="0">
                <a:solidFill>
                  <a:srgbClr val="FFFF00"/>
                </a:solidFill>
                <a:latin typeface="Segoe Script" panose="020B0504020000000003" pitchFamily="34" charset="0"/>
              </a:rPr>
              <a:t>( </a:t>
            </a:r>
            <a:r>
              <a:rPr lang="ru-RU" dirty="0">
                <a:solidFill>
                  <a:srgbClr val="FFFF00"/>
                </a:solidFill>
                <a:latin typeface="Segoe Script" panose="020B0504020000000003" pitchFamily="34" charset="0"/>
              </a:rPr>
              <a:t>Объемная </a:t>
            </a:r>
            <a:r>
              <a:rPr lang="ru-RU" dirty="0" smtClean="0">
                <a:solidFill>
                  <a:srgbClr val="FFFF00"/>
                </a:solidFill>
                <a:latin typeface="Segoe Script" panose="020B0504020000000003" pitchFamily="34" charset="0"/>
              </a:rPr>
              <a:t>аппликация- волшебные полоски)</a:t>
            </a:r>
            <a:endParaRPr lang="ru-RU" dirty="0">
              <a:solidFill>
                <a:srgbClr val="FFFF00"/>
              </a:solidFill>
              <a:latin typeface="Segoe Script" panose="020B0504020000000003" pitchFamily="34" charset="0"/>
            </a:endParaRPr>
          </a:p>
          <a:p>
            <a:pPr algn="ctr"/>
            <a:r>
              <a:rPr lang="ru-RU" sz="3600" dirty="0">
                <a:solidFill>
                  <a:srgbClr val="FFFFFF"/>
                </a:solidFill>
                <a:latin typeface="Segoe Script" panose="020B0504020000000003" pitchFamily="34" charset="0"/>
              </a:rPr>
              <a:t>«С Новым годом </a:t>
            </a:r>
            <a:r>
              <a:rPr lang="ru-RU" sz="3600" dirty="0" smtClean="0">
                <a:solidFill>
                  <a:srgbClr val="FFFFFF"/>
                </a:solidFill>
                <a:latin typeface="Segoe Script" panose="020B0504020000000003" pitchFamily="34" charset="0"/>
              </a:rPr>
              <a:t>! </a:t>
            </a:r>
          </a:p>
          <a:p>
            <a:pPr algn="ctr"/>
            <a:r>
              <a:rPr lang="ru-RU" sz="3600" dirty="0" smtClean="0">
                <a:solidFill>
                  <a:srgbClr val="FFFFFF"/>
                </a:solidFill>
                <a:latin typeface="Segoe Script" panose="020B0504020000000003" pitchFamily="34" charset="0"/>
              </a:rPr>
              <a:t>Любимый </a:t>
            </a:r>
            <a:r>
              <a:rPr lang="ru-RU" sz="3600" dirty="0">
                <a:solidFill>
                  <a:srgbClr val="FFFFFF"/>
                </a:solidFill>
                <a:latin typeface="Segoe Script" panose="020B0504020000000003" pitchFamily="34" charset="0"/>
              </a:rPr>
              <a:t>Иркутск!»</a:t>
            </a:r>
          </a:p>
        </p:txBody>
      </p:sp>
    </p:spTree>
    <p:extLst>
      <p:ext uri="{BB962C8B-B14F-4D97-AF65-F5344CB8AC3E}">
        <p14:creationId xmlns:p14="http://schemas.microsoft.com/office/powerpoint/2010/main" xmlns="" val="3847462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2361" y="404664"/>
            <a:ext cx="8507288" cy="1492567"/>
          </a:xfrm>
        </p:spPr>
        <p:txBody>
          <a:bodyPr/>
          <a:lstStyle/>
          <a:p>
            <a:r>
              <a:rPr lang="ru-RU" sz="2800" dirty="0">
                <a:solidFill>
                  <a:srgbClr val="FFFF00"/>
                </a:solidFill>
              </a:rPr>
              <a:t>Группа «Колокольчик»</a:t>
            </a:r>
            <a:br>
              <a:rPr lang="ru-RU" sz="2800" dirty="0">
                <a:solidFill>
                  <a:srgbClr val="FFFF00"/>
                </a:solidFill>
              </a:rPr>
            </a:br>
            <a:r>
              <a:rPr lang="ru-RU" sz="2800" dirty="0">
                <a:solidFill>
                  <a:srgbClr val="FFFF00"/>
                </a:solidFill>
              </a:rPr>
              <a:t>Лепка </a:t>
            </a:r>
            <a:r>
              <a:rPr lang="ru-RU" sz="2800" dirty="0" smtClean="0">
                <a:solidFill>
                  <a:srgbClr val="FFFF00"/>
                </a:solidFill>
              </a:rPr>
              <a:t> и аппликация на </a:t>
            </a:r>
            <a:r>
              <a:rPr lang="ru-RU" sz="2800" dirty="0">
                <a:solidFill>
                  <a:srgbClr val="FFFF00"/>
                </a:solidFill>
              </a:rPr>
              <a:t>тему </a:t>
            </a:r>
            <a:r>
              <a:rPr lang="ru-RU" sz="2800" dirty="0" smtClean="0">
                <a:solidFill>
                  <a:srgbClr val="FFFF00"/>
                </a:solidFill>
              </a:rPr>
              <a:t>«</a:t>
            </a:r>
            <a:r>
              <a:rPr lang="ru-RU" sz="2800" dirty="0">
                <a:solidFill>
                  <a:srgbClr val="FFFF00"/>
                </a:solidFill>
              </a:rPr>
              <a:t>Веселый снеговик»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2204864"/>
            <a:ext cx="7213961" cy="38164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102548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7992888" cy="1080120"/>
          </a:xfrm>
        </p:spPr>
        <p:txBody>
          <a:bodyPr/>
          <a:lstStyle/>
          <a:p>
            <a:r>
              <a:rPr lang="ru-RU" sz="2000" dirty="0" smtClean="0">
                <a:solidFill>
                  <a:srgbClr val="FFFF00"/>
                </a:solidFill>
              </a:rPr>
              <a:t/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dirty="0" smtClean="0">
                <a:solidFill>
                  <a:srgbClr val="FFFF00"/>
                </a:solidFill>
              </a:rPr>
              <a:t>Группа «Рябинка»</a:t>
            </a:r>
            <a:r>
              <a:rPr lang="ru-RU" sz="2800" dirty="0" smtClean="0">
                <a:solidFill>
                  <a:srgbClr val="FFFF00"/>
                </a:solidFill>
              </a:rPr>
              <a:t/>
            </a:r>
            <a:br>
              <a:rPr lang="ru-RU" sz="2800" dirty="0" smtClean="0">
                <a:solidFill>
                  <a:srgbClr val="FFFF00"/>
                </a:solidFill>
              </a:rPr>
            </a:br>
            <a:r>
              <a:rPr lang="ru-RU" sz="2800" dirty="0" smtClean="0">
                <a:solidFill>
                  <a:srgbClr val="FFFF00"/>
                </a:solidFill>
              </a:rPr>
              <a:t>Рисование красками :«Зимний </a:t>
            </a:r>
            <a:r>
              <a:rPr lang="ru-RU" sz="2800" dirty="0">
                <a:solidFill>
                  <a:srgbClr val="FFFF00"/>
                </a:solidFill>
              </a:rPr>
              <a:t>лес»</a:t>
            </a:r>
            <a:br>
              <a:rPr lang="ru-RU" sz="2800" dirty="0">
                <a:solidFill>
                  <a:srgbClr val="FFFF00"/>
                </a:solidFill>
              </a:rPr>
            </a:b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98"/>
          <a:stretch/>
        </p:blipFill>
        <p:spPr>
          <a:xfrm>
            <a:off x="770780" y="1772816"/>
            <a:ext cx="7697210" cy="43204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8913777"/>
      </p:ext>
    </p:extLst>
  </p:cSld>
  <p:clrMapOvr>
    <a:masterClrMapping/>
  </p:clrMapOvr>
</p:sld>
</file>

<file path=ppt/theme/theme1.xml><?xml version="1.0" encoding="utf-8"?>
<a:theme xmlns:a="http://schemas.openxmlformats.org/drawingml/2006/main" name="4_NY_2010_2511200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5D5508A-46C2-4622-ABF6-E0C7465DAED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477</TotalTime>
  <Words>339</Words>
  <Application>Microsoft Office PowerPoint</Application>
  <PresentationFormat>Экран (4:3)</PresentationFormat>
  <Paragraphs>50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4_NY_2010_25112009</vt:lpstr>
      <vt:lpstr>МБДОУ г. Иркутска Детский сад №115</vt:lpstr>
      <vt:lpstr>Скоро, скоро Новый год! Скоро Дед Мороз придёт…</vt:lpstr>
      <vt:lpstr>ФГОС ДО р 2.\п 2.6.  Образовательная область:  «Художественно- эстетическое развитие » </vt:lpstr>
      <vt:lpstr>ФГОС  ДО р\2. п 2.6.Образовательная область  «Познавательное развитие » (продуктивная деятельность – конструирование)</vt:lpstr>
      <vt:lpstr>Слайд 5</vt:lpstr>
      <vt:lpstr> Группа «Колокольчик» Новогоднее оформление плаката «Поздравление родителей и гостей»  (Коллективная аппликация) </vt:lpstr>
      <vt:lpstr>Слайд 7</vt:lpstr>
      <vt:lpstr>Группа «Колокольчик» Лепка  и аппликация на тему «Веселый снеговик»</vt:lpstr>
      <vt:lpstr> Группа «Рябинка» Рисование красками :«Зимний лес» </vt:lpstr>
      <vt:lpstr> Группа «Рябинка»  Коллективная  аппликация – плакат – поздравление </vt:lpstr>
      <vt:lpstr>Группа «Ромашка»  Коллективное макетирование , рисование и объемная аппликация.</vt:lpstr>
      <vt:lpstr>Группа «Цыплята» Коллективная  аппликация и рисование</vt:lpstr>
      <vt:lpstr>Группа «Ромашка» Коллективная композиция «Новый год зверей»</vt:lpstr>
      <vt:lpstr>Группа «Одуванчик»  нетрадиционное рисование и аппликация.)</vt:lpstr>
      <vt:lpstr>Группа «Рябинка» Конкурс для  детей  и родителей  «Приключение снеговика»</vt:lpstr>
      <vt:lpstr>Группа «Ромашка» Конкурс для  детей и родителей   «Зимние забавы»</vt:lpstr>
      <vt:lpstr>Слайд 17</vt:lpstr>
      <vt:lpstr>Слайд 18</vt:lpstr>
      <vt:lpstr> Оформление фойе </vt:lpstr>
      <vt:lpstr>Спасибо за внимание!!!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г. Иркутска Детский сад №115</dc:title>
  <dc:subject>Шаблон оформления</dc:subject>
  <dc:creator>parizkih.tatiana@outlook.com</dc:creator>
  <cp:keywords/>
  <dc:description>Корпорация Майкрософт</dc:description>
  <cp:lastModifiedBy>детский сад №115</cp:lastModifiedBy>
  <cp:revision>115</cp:revision>
  <dcterms:created xsi:type="dcterms:W3CDTF">2016-12-18T11:15:02Z</dcterms:created>
  <dcterms:modified xsi:type="dcterms:W3CDTF">2016-12-21T08:07:32Z</dcterms:modified>
  <cp:category>Шаблон оформления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TC103899609990</vt:lpwstr>
  </property>
</Properties>
</file>